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notesMasterIdLst>
    <p:notesMasterId r:id="rId13"/>
  </p:notesMasterIdLst>
  <p:sldIdLst>
    <p:sldId id="256" r:id="rId14"/>
    <p:sldId id="257" r:id="rId15"/>
  </p:sldIdLst>
  <p:sldSz cx="7559675" cy="10691813"/>
  <p:notesSz cx="6797675" cy="9929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Для перемещения страницы щёлкните мышью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dt" idx="3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ftr" idx="3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6"/>
          <p:cNvSpPr>
            <a:spLocks noGrp="1"/>
          </p:cNvSpPr>
          <p:nvPr>
            <p:ph type="sldNum" idx="3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941C15DD-A539-4DE7-B7A1-D29D753FFB21}" type="slidenum"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&lt;номер&gt;</a:t>
            </a:fld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sldImg"/>
          </p:nvPr>
        </p:nvSpPr>
        <p:spPr>
          <a:xfrm>
            <a:off x="2214720" y="1241280"/>
            <a:ext cx="2368080" cy="3350880"/>
          </a:xfrm>
          <a:prstGeom prst="rect">
            <a:avLst/>
          </a:prstGeom>
          <a:ln w="0">
            <a:noFill/>
          </a:ln>
        </p:spPr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79680" y="4778640"/>
            <a:ext cx="5437800" cy="3909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sldNum" idx="37"/>
          </p:nvPr>
        </p:nvSpPr>
        <p:spPr>
          <a:xfrm>
            <a:off x="3850560" y="943164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F6C840A-D458-4ADF-BAE6-121DF4A56380}" type="slidenum">
              <a:rPr b="0" lang="ru-RU" sz="1200" spc="-1" strike="noStrike">
                <a:solidFill>
                  <a:schemeClr val="dk1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ldImg"/>
          </p:nvPr>
        </p:nvSpPr>
        <p:spPr>
          <a:xfrm>
            <a:off x="2214720" y="1241280"/>
            <a:ext cx="2368080" cy="3350880"/>
          </a:xfrm>
          <a:prstGeom prst="rect">
            <a:avLst/>
          </a:prstGeom>
          <a:ln w="0">
            <a:noFill/>
          </a:ln>
        </p:spPr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79680" y="4778640"/>
            <a:ext cx="5437800" cy="3909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16000" indent="-216000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sldNum" idx="38"/>
          </p:nvPr>
        </p:nvSpPr>
        <p:spPr>
          <a:xfrm>
            <a:off x="3850560" y="9431640"/>
            <a:ext cx="2945160" cy="497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05DA261-1C52-4A63-B6FF-D618BDF712B3}" type="slidenum">
              <a:rPr b="0" lang="ru-RU" sz="1200" spc="-1" strike="noStrike">
                <a:solidFill>
                  <a:schemeClr val="dk1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DF81A9-F429-4A62-93CF-FE9D4A34180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D251CFDC-F8F8-45C4-97AC-1F03C9E3538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AFB156C5-352B-4372-9065-3C9C6A116A0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CA1755C-86E7-456D-84CE-3B78D7E8C09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718D29F-795D-4A57-A5A5-A1091A4FD6D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D379AAF-01CC-4F98-93A2-5E5197CDB28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7F3B77D-9B23-41DC-A4BF-E2EAEA91DA7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37764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863880" y="2501640"/>
            <a:ext cx="331992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CD7F9A3D-5339-48EC-AE0F-49F164DC01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10104E84-5268-4A6B-9E50-26ADB13CA56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1A51C64B-DB0A-4DC1-B488-08B075FFB7C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2B46CD1C-1414-434A-9861-8E327910AF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67000" y="1749960"/>
            <a:ext cx="6425280" cy="3722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756000">
              <a:lnSpc>
                <a:spcPct val="90000"/>
              </a:lnSpc>
              <a:buNone/>
            </a:pPr>
            <a:r>
              <a:rPr b="0" lang="ru-RU" sz="496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496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FBD2D3D6-1587-42FF-95BC-168D64F1867B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2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6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9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9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264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264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64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64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ru-RU" sz="1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13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dt" idx="28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PlaceHolder 5"/>
          <p:cNvSpPr>
            <a:spLocks noGrp="1"/>
          </p:cNvSpPr>
          <p:nvPr>
            <p:ph type="ftr" idx="29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6"/>
          <p:cNvSpPr>
            <a:spLocks noGrp="1"/>
          </p:cNvSpPr>
          <p:nvPr>
            <p:ph type="sldNum" idx="30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C78D177-72E8-4868-9DD1-B9772959B930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20560" y="712800"/>
            <a:ext cx="2437920" cy="249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264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264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213720" y="1539360"/>
            <a:ext cx="3826800" cy="759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defTabSz="4572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2640" spc="-1" strike="noStrike">
                <a:solidFill>
                  <a:schemeClr val="dk1"/>
                </a:solidFill>
                <a:latin typeface="Calibri"/>
              </a:rPr>
              <a:t>Вставка рисунка</a:t>
            </a:r>
            <a:endParaRPr b="0" lang="en-US" sz="264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20560" y="3207600"/>
            <a:ext cx="2437920" cy="594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ru-RU" sz="1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132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dt" idx="31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32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sldNum" idx="33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294F6C87-F4A8-4483-9F4E-AFA8F309BE31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5BDC5AA6-784C-4842-BF07-00A08389A524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09720" y="569160"/>
            <a:ext cx="162972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19840" y="569160"/>
            <a:ext cx="4795200" cy="9060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A64530D9-58CE-4473-90B0-2253FFDC5BAB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651996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FC2CC07B-5D06-4317-B6D0-5E827967C794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15880" y="2665440"/>
            <a:ext cx="6519960" cy="4447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496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496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15880" y="7155000"/>
            <a:ext cx="6519960" cy="2338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6C35E04E-447C-4D54-A8D8-B127734BA068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1984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827160" y="2846160"/>
            <a:ext cx="3212640" cy="6783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F152A06-A756-4F02-8A26-594AFBBCEA99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2056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20560" y="2621160"/>
            <a:ext cx="319788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1" lang="ru-RU" sz="1979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20560" y="3905640"/>
            <a:ext cx="319788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3827160" y="2621160"/>
            <a:ext cx="3213360" cy="1284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756000">
              <a:lnSpc>
                <a:spcPct val="90000"/>
              </a:lnSpc>
              <a:spcBef>
                <a:spcPts val="828"/>
              </a:spcBef>
              <a:buNone/>
              <a:tabLst>
                <a:tab algn="l" pos="0"/>
              </a:tabLst>
            </a:pPr>
            <a:r>
              <a:rPr b="1" lang="ru-RU" sz="1979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3827160" y="3905640"/>
            <a:ext cx="3213360" cy="5744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189000" indent="-189000" defTabSz="756000">
              <a:lnSpc>
                <a:spcPct val="90000"/>
              </a:lnSpc>
              <a:spcBef>
                <a:spcPts val="828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320" spc="-1" strike="noStrike">
                <a:solidFill>
                  <a:schemeClr val="dk1"/>
                </a:solidFill>
                <a:latin typeface="Calibri"/>
              </a:rPr>
              <a:t>Образец текста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567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979" spc="-1" strike="noStrike">
                <a:solidFill>
                  <a:schemeClr val="dk1"/>
                </a:solidFill>
                <a:latin typeface="Calibri"/>
              </a:rPr>
              <a:t>Второй уровень</a:t>
            </a:r>
            <a:endParaRPr b="0" lang="en-US" sz="1979" spc="-1" strike="noStrike">
              <a:solidFill>
                <a:schemeClr val="dk1"/>
              </a:solidFill>
              <a:latin typeface="Calibri"/>
            </a:endParaRPr>
          </a:p>
          <a:p>
            <a:pPr lvl="2" marL="945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660" spc="-1" strike="noStrike">
                <a:solidFill>
                  <a:schemeClr val="dk1"/>
                </a:solidFill>
                <a:latin typeface="Calibri"/>
              </a:rPr>
              <a:t>Третий уровень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3" marL="1323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Четвертый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1701000" indent="-189000" defTabSz="756000">
              <a:lnSpc>
                <a:spcPct val="90000"/>
              </a:lnSpc>
              <a:spcBef>
                <a:spcPts val="414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490" spc="-1" strike="noStrike">
                <a:solidFill>
                  <a:schemeClr val="dk1"/>
                </a:solidFill>
                <a:latin typeface="Calibri"/>
              </a:rPr>
              <a:t>Пятый уровень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A321017-D395-4579-AE12-62003D235BFA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19840" y="569160"/>
            <a:ext cx="6519960" cy="2066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756000">
              <a:lnSpc>
                <a:spcPct val="90000"/>
              </a:lnSpc>
              <a:buNone/>
            </a:pPr>
            <a:r>
              <a:rPr b="0" lang="ru-RU" sz="3630" spc="-1" strike="noStrike">
                <a:solidFill>
                  <a:schemeClr val="dk1"/>
                </a:solidFill>
                <a:latin typeface="Calibri Light"/>
              </a:rPr>
              <a:t>Образец заголовка</a:t>
            </a:r>
            <a:endParaRPr b="0" lang="en-US" sz="363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dt" idx="22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ftr" idx="23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sldNum" idx="24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41E1E029-8F3F-481D-B231-24A805819CBC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377640" y="2501640"/>
            <a:ext cx="6803280" cy="6200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32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en-US" sz="232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66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en-US" sz="166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9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9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en-US" sz="149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dt" idx="25"/>
          </p:nvPr>
        </p:nvSpPr>
        <p:spPr>
          <a:xfrm>
            <a:off x="51984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ftr" idx="26"/>
          </p:nvPr>
        </p:nvSpPr>
        <p:spPr>
          <a:xfrm>
            <a:off x="2504160" y="9909720"/>
            <a:ext cx="255096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sldNum" idx="27"/>
          </p:nvPr>
        </p:nvSpPr>
        <p:spPr>
          <a:xfrm>
            <a:off x="5339160" y="9909720"/>
            <a:ext cx="1700640" cy="568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F7F996DF-A14B-4446-975F-3BCB1D258409}" type="slidenum">
              <a:rPr b="0" lang="ru-RU" sz="989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989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1.xml"/><Relationship Id="rId5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8.xml"/><Relationship Id="rId6" Type="http://schemas.openxmlformats.org/officeDocument/2006/relationships/notesSlide" Target="../notesSlides/notesSlide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Прямая соединительная линия 27"/>
          <p:cNvCxnSpPr/>
          <p:nvPr/>
        </p:nvCxnSpPr>
        <p:spPr>
          <a:xfrm>
            <a:off x="3798720" y="3124080"/>
            <a:ext cx="360" cy="6585840"/>
          </a:xfrm>
          <a:prstGeom prst="straightConnector1">
            <a:avLst/>
          </a:prstGeom>
          <a:ln w="3175">
            <a:solidFill>
              <a:srgbClr val="15913d"/>
            </a:solidFill>
            <a:prstDash val="lgDash"/>
          </a:ln>
        </p:spPr>
      </p:cxnSp>
      <p:sp>
        <p:nvSpPr>
          <p:cNvPr id="74" name="Прямоугольник 31"/>
          <p:cNvSpPr/>
          <p:nvPr/>
        </p:nvSpPr>
        <p:spPr>
          <a:xfrm>
            <a:off x="19080" y="2046240"/>
            <a:ext cx="7559280" cy="48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0" lang="ru-RU" sz="1300" spc="-1" strike="noStrike">
                <a:solidFill>
                  <a:srgbClr val="15913d"/>
                </a:solidFill>
                <a:latin typeface="Montserrat Black"/>
              </a:rPr>
              <a:t>Дорогой друг!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0000"/>
              </a:lnSpc>
            </a:pPr>
            <a:r>
              <a:rPr b="0" lang="ru-RU" sz="1300" spc="-1" strike="noStrike">
                <a:solidFill>
                  <a:srgbClr val="15913d"/>
                </a:solidFill>
                <a:latin typeface="Montserrat Black"/>
              </a:rPr>
              <a:t>Добро пожаловать на Урал, расположенный в самом центре России!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Прямоугольник 32"/>
          <p:cNvSpPr/>
          <p:nvPr/>
        </p:nvSpPr>
        <p:spPr>
          <a:xfrm>
            <a:off x="201600" y="2486880"/>
            <a:ext cx="3501720" cy="191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Вы приехали в Свердловскую область. Урал – один из крупных и развитых регионов России. Наш регион является многонациональным и все проживающие здесь народы уважают культуру</a:t>
            </a:r>
            <a:br>
              <a:rPr sz="1200"/>
            </a:b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и обычаи друг друга.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Здесь Вы можете работать или просто гостить. Чтобы пребывание в России было для Вас полезным и приятным, предлагаем анонс мероприятий, которые могут быть интересны для ознакомления с местной культурой и традициями.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76" name="Группа 17"/>
          <p:cNvGrpSpPr/>
          <p:nvPr/>
        </p:nvGrpSpPr>
        <p:grpSpPr>
          <a:xfrm>
            <a:off x="439560" y="364680"/>
            <a:ext cx="376560" cy="250560"/>
            <a:chOff x="439560" y="364680"/>
            <a:chExt cx="376560" cy="250560"/>
          </a:xfrm>
        </p:grpSpPr>
        <p:sp>
          <p:nvSpPr>
            <p:cNvPr id="77" name="Прямоугольник 12"/>
            <p:cNvSpPr/>
            <p:nvPr/>
          </p:nvSpPr>
          <p:spPr>
            <a:xfrm>
              <a:off x="439560" y="364680"/>
              <a:ext cx="376560" cy="250560"/>
            </a:xfrm>
            <a:prstGeom prst="rect">
              <a:avLst/>
            </a:prstGeom>
            <a:solidFill>
              <a:srgbClr val="187bbf"/>
            </a:solidFill>
            <a:ln>
              <a:solidFill>
                <a:srgbClr val="187b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ru-RU" sz="1800" spc="-1" strike="noStrike">
                <a:solidFill>
                  <a:schemeClr val="lt1"/>
                </a:solidFill>
                <a:latin typeface="Calibri"/>
              </a:endParaRPr>
            </a:p>
          </p:txBody>
        </p:sp>
        <p:pic>
          <p:nvPicPr>
            <p:cNvPr id="78" name="Рисунок 9" descr=""/>
            <p:cNvPicPr/>
            <p:nvPr/>
          </p:nvPicPr>
          <p:blipFill>
            <a:blip r:embed="rId1"/>
            <a:stretch/>
          </p:blipFill>
          <p:spPr>
            <a:xfrm>
              <a:off x="439560" y="364680"/>
              <a:ext cx="376560" cy="2505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9" name="Рисунок 19" descr=""/>
          <p:cNvPicPr/>
          <p:nvPr/>
        </p:nvPicPr>
        <p:blipFill>
          <a:blip r:embed="rId2"/>
          <a:stretch/>
        </p:blipFill>
        <p:spPr>
          <a:xfrm>
            <a:off x="6656400" y="108720"/>
            <a:ext cx="621360" cy="1093320"/>
          </a:xfrm>
          <a:prstGeom prst="rect">
            <a:avLst/>
          </a:prstGeom>
          <a:ln w="0">
            <a:noFill/>
          </a:ln>
        </p:spPr>
      </p:pic>
      <p:grpSp>
        <p:nvGrpSpPr>
          <p:cNvPr id="80" name="Группа 20"/>
          <p:cNvGrpSpPr/>
          <p:nvPr/>
        </p:nvGrpSpPr>
        <p:grpSpPr>
          <a:xfrm>
            <a:off x="281160" y="695160"/>
            <a:ext cx="6844320" cy="1302840"/>
            <a:chOff x="281160" y="695160"/>
            <a:chExt cx="6844320" cy="1302840"/>
          </a:xfrm>
        </p:grpSpPr>
        <p:sp>
          <p:nvSpPr>
            <p:cNvPr id="81" name="Полилиния: фигура 6"/>
            <p:cNvSpPr/>
            <p:nvPr/>
          </p:nvSpPr>
          <p:spPr>
            <a:xfrm>
              <a:off x="5104800" y="824400"/>
              <a:ext cx="2020680" cy="1116000"/>
            </a:xfrm>
            <a:custGeom>
              <a:avLst/>
              <a:gdLst>
                <a:gd name="textAreaLeft" fmla="*/ 0 w 2020680"/>
                <a:gd name="textAreaRight" fmla="*/ 2021040 w 2020680"/>
                <a:gd name="textAreaTop" fmla="*/ 0 h 1116000"/>
                <a:gd name="textAreaBottom" fmla="*/ 1116360 h 1116000"/>
              </a:gdLst>
              <a:ahLst/>
              <a:rect l="textAreaLeft" t="textAreaTop" r="textAreaRight" b="textAreaBottom"/>
              <a:pathLst>
                <a:path w="2021166" h="1116210">
                  <a:moveTo>
                    <a:pt x="1147511" y="145054"/>
                  </a:moveTo>
                  <a:cubicBezTo>
                    <a:pt x="944135" y="73058"/>
                    <a:pt x="740760" y="1063"/>
                    <a:pt x="567339" y="12"/>
                  </a:cubicBezTo>
                  <a:cubicBezTo>
                    <a:pt x="393918" y="-1039"/>
                    <a:pt x="195273" y="64125"/>
                    <a:pt x="106986" y="138748"/>
                  </a:cubicBezTo>
                  <a:cubicBezTo>
                    <a:pt x="18699" y="213371"/>
                    <a:pt x="-43312" y="377333"/>
                    <a:pt x="37618" y="447752"/>
                  </a:cubicBezTo>
                  <a:cubicBezTo>
                    <a:pt x="118548" y="518171"/>
                    <a:pt x="381306" y="566519"/>
                    <a:pt x="592564" y="561264"/>
                  </a:cubicBezTo>
                  <a:cubicBezTo>
                    <a:pt x="803822" y="556009"/>
                    <a:pt x="1113878" y="440395"/>
                    <a:pt x="1305166" y="416221"/>
                  </a:cubicBezTo>
                  <a:cubicBezTo>
                    <a:pt x="1496454" y="392047"/>
                    <a:pt x="1624680" y="380486"/>
                    <a:pt x="1740294" y="416221"/>
                  </a:cubicBezTo>
                  <a:cubicBezTo>
                    <a:pt x="1855908" y="451956"/>
                    <a:pt x="1956807" y="557059"/>
                    <a:pt x="1998848" y="630632"/>
                  </a:cubicBezTo>
                  <a:cubicBezTo>
                    <a:pt x="2040889" y="704205"/>
                    <a:pt x="2014614" y="786186"/>
                    <a:pt x="1992542" y="857656"/>
                  </a:cubicBezTo>
                  <a:cubicBezTo>
                    <a:pt x="1970470" y="929126"/>
                    <a:pt x="1935786" y="1016362"/>
                    <a:pt x="1866418" y="1059454"/>
                  </a:cubicBezTo>
                  <a:cubicBezTo>
                    <a:pt x="1797050" y="1102546"/>
                    <a:pt x="1704559" y="1116210"/>
                    <a:pt x="1576333" y="1116210"/>
                  </a:cubicBezTo>
                  <a:cubicBezTo>
                    <a:pt x="1448107" y="1116210"/>
                    <a:pt x="1351411" y="1103597"/>
                    <a:pt x="1097061" y="1059454"/>
                  </a:cubicBezTo>
                  <a:cubicBezTo>
                    <a:pt x="842711" y="1015311"/>
                    <a:pt x="50231" y="851350"/>
                    <a:pt x="50231" y="851350"/>
                  </a:cubicBezTo>
                </a:path>
              </a:pathLst>
            </a:custGeom>
            <a:noFill/>
            <a:ln w="9525">
              <a:solidFill>
                <a:srgbClr val="e7e6e6">
                  <a:lumMod val="75000"/>
                </a:srgbClr>
              </a:solidFill>
              <a:prstDash val="dash"/>
              <a:round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5000" bIns="45000" anchor="ctr">
              <a:noAutofit/>
            </a:bodyPr>
            <a:p>
              <a:pPr algn="ctr" defTabSz="457200">
                <a:lnSpc>
                  <a:spcPct val="100000"/>
                </a:lnSpc>
              </a:pPr>
              <a:endParaRPr b="0" lang="ru-RU" sz="1800" spc="-1" strike="noStrike">
                <a:solidFill>
                  <a:schemeClr val="dk1"/>
                </a:solidFill>
                <a:latin typeface="Calibri"/>
              </a:endParaRPr>
            </a:p>
          </p:txBody>
        </p:sp>
        <p:grpSp>
          <p:nvGrpSpPr>
            <p:cNvPr id="82" name="Группа 33"/>
            <p:cNvGrpSpPr/>
            <p:nvPr/>
          </p:nvGrpSpPr>
          <p:grpSpPr>
            <a:xfrm>
              <a:off x="281160" y="879120"/>
              <a:ext cx="5230800" cy="1118880"/>
              <a:chOff x="281160" y="879120"/>
              <a:chExt cx="5230800" cy="1118880"/>
            </a:xfrm>
          </p:grpSpPr>
          <p:sp>
            <p:nvSpPr>
              <p:cNvPr id="83" name="Прямоугольник 38"/>
              <p:cNvSpPr/>
              <p:nvPr/>
            </p:nvSpPr>
            <p:spPr>
              <a:xfrm>
                <a:off x="847440" y="1481040"/>
                <a:ext cx="4664520" cy="516960"/>
              </a:xfrm>
              <a:prstGeom prst="rect">
                <a:avLst/>
              </a:prstGeom>
              <a:solidFill>
                <a:srgbClr val="1591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457200">
                  <a:lnSpc>
                    <a:spcPct val="100000"/>
                  </a:lnSpc>
                </a:pPr>
                <a:endParaRPr b="0" lang="ru-RU" sz="1600" spc="-1" strike="noStrike">
                  <a:solidFill>
                    <a:schemeClr val="lt1"/>
                  </a:solidFill>
                  <a:latin typeface="Calibri"/>
                </a:endParaRPr>
              </a:p>
            </p:txBody>
          </p:sp>
          <p:sp>
            <p:nvSpPr>
              <p:cNvPr id="84" name="Прямоугольник 11"/>
              <p:cNvSpPr/>
              <p:nvPr/>
            </p:nvSpPr>
            <p:spPr>
              <a:xfrm>
                <a:off x="1437840" y="1544760"/>
                <a:ext cx="400824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5000" bIns="45000" anchor="t">
                <a:spAutoFit/>
              </a:bodyPr>
              <a:p>
                <a:pPr defTabSz="457200">
                  <a:lnSpc>
                    <a:spcPct val="100000"/>
                  </a:lnSpc>
                </a:pPr>
                <a:r>
                  <a:rPr b="0" lang="ru-RU" sz="2000" spc="-1" strike="noStrike">
                    <a:solidFill>
                      <a:schemeClr val="lt1"/>
                    </a:solidFill>
                    <a:latin typeface="Montserrat Black"/>
                  </a:rPr>
                  <a:t>ДОБРО ПОЖАЛОВАТЬ</a:t>
                </a:r>
                <a:r>
                  <a:rPr b="0" lang="en-US" sz="2000" spc="-1" strike="noStrike">
                    <a:solidFill>
                      <a:schemeClr val="lt1"/>
                    </a:solidFill>
                    <a:latin typeface="Montserrat Black"/>
                  </a:rPr>
                  <a:t>!</a:t>
                </a:r>
                <a:endParaRPr b="0" lang="ru-RU" sz="20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85" name="Прямоугольник 3"/>
              <p:cNvSpPr/>
              <p:nvPr/>
            </p:nvSpPr>
            <p:spPr>
              <a:xfrm>
                <a:off x="359280" y="879120"/>
                <a:ext cx="4664520" cy="516960"/>
              </a:xfrm>
              <a:prstGeom prst="rect">
                <a:avLst/>
              </a:prstGeom>
              <a:solidFill>
                <a:srgbClr val="187b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/>
            </p:style>
            <p:txBody>
              <a:bodyPr lIns="90000" rIns="90000" tIns="45000" bIns="45000" anchor="ctr">
                <a:noAutofit/>
              </a:bodyPr>
              <a:p>
                <a:pPr algn="ctr" defTabSz="457200">
                  <a:lnSpc>
                    <a:spcPct val="100000"/>
                  </a:lnSpc>
                </a:pPr>
                <a:endParaRPr b="0" lang="ru-RU" sz="1600" spc="-1" strike="noStrike">
                  <a:solidFill>
                    <a:schemeClr val="lt1"/>
                  </a:solidFill>
                  <a:latin typeface="Calibri"/>
                </a:endParaRPr>
              </a:p>
            </p:txBody>
          </p:sp>
          <p:sp>
            <p:nvSpPr>
              <p:cNvPr id="86" name="Прямоугольник 7"/>
              <p:cNvSpPr/>
              <p:nvPr/>
            </p:nvSpPr>
            <p:spPr>
              <a:xfrm>
                <a:off x="281160" y="952200"/>
                <a:ext cx="4114440" cy="39456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wrap="none" lIns="90000" rIns="90000" tIns="45000" bIns="45000" anchor="t">
                <a:spAutoFit/>
              </a:bodyPr>
              <a:p>
                <a:pPr defTabSz="457200">
                  <a:lnSpc>
                    <a:spcPct val="100000"/>
                  </a:lnSpc>
                </a:pPr>
                <a:r>
                  <a:rPr b="0" lang="ru-RU" sz="2000" spc="-1" strike="noStrike">
                    <a:solidFill>
                      <a:schemeClr val="lt1"/>
                    </a:solidFill>
                    <a:latin typeface="Montserrat Black"/>
                  </a:rPr>
                  <a:t>СВЕРДЛОВСКАЯ ОБЛАСТЬ:</a:t>
                </a:r>
                <a:endParaRPr b="0" lang="ru-RU" sz="2000" spc="-1" strike="noStrike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pic>
          <p:nvPicPr>
            <p:cNvPr id="87" name="Рисунок 13" descr=""/>
            <p:cNvPicPr/>
            <p:nvPr/>
          </p:nvPicPr>
          <p:blipFill>
            <a:blip r:embed="rId3"/>
            <a:stretch/>
          </p:blipFill>
          <p:spPr>
            <a:xfrm>
              <a:off x="5635800" y="695160"/>
              <a:ext cx="1165320" cy="13024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88" name="Прямоугольник 14"/>
            <p:cNvSpPr/>
            <p:nvPr/>
          </p:nvSpPr>
          <p:spPr>
            <a:xfrm>
              <a:off x="5776920" y="1730520"/>
              <a:ext cx="676440" cy="16560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5000" bIns="45000" anchor="t">
              <a:spAutoFit/>
            </a:bodyPr>
            <a:p>
              <a:pPr defTabSz="457200">
                <a:lnSpc>
                  <a:spcPct val="100000"/>
                </a:lnSpc>
              </a:pPr>
              <a:r>
                <a:rPr b="1" lang="ru-RU" sz="500" spc="-1" strike="noStrike">
                  <a:solidFill>
                    <a:schemeClr val="lt1"/>
                  </a:solidFill>
                  <a:latin typeface="Montserrat"/>
                </a:rPr>
                <a:t>Екатеринбург</a:t>
              </a:r>
              <a:endParaRPr b="0" lang="ru-RU" sz="500" spc="-1" strike="noStrike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89" name="Прямоугольник 35"/>
          <p:cNvSpPr/>
          <p:nvPr/>
        </p:nvSpPr>
        <p:spPr>
          <a:xfrm>
            <a:off x="1927440" y="214560"/>
            <a:ext cx="3406680" cy="39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0" lang="ru-RU" sz="2000" spc="-1" strike="noStrike">
                <a:solidFill>
                  <a:srgbClr val="187bbf"/>
                </a:solidFill>
                <a:latin typeface="Montserrat Black"/>
              </a:rPr>
              <a:t>Апрель 2025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Прямоугольник 30"/>
          <p:cNvSpPr/>
          <p:nvPr/>
        </p:nvSpPr>
        <p:spPr>
          <a:xfrm>
            <a:off x="284040" y="4347720"/>
            <a:ext cx="3406680" cy="6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0" lang="ru-RU" sz="1300" spc="-1" strike="noStrike">
                <a:solidFill>
                  <a:srgbClr val="187bbf"/>
                </a:solidFill>
                <a:latin typeface="Montserrat Black"/>
              </a:rPr>
              <a:t>В апреле в России и на Урале традиционно отмечаются праздники и памятные даты: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TextBox 34"/>
          <p:cNvSpPr/>
          <p:nvPr/>
        </p:nvSpPr>
        <p:spPr>
          <a:xfrm>
            <a:off x="201600" y="5040000"/>
            <a:ext cx="3531240" cy="28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12 апреля – День космонавтики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Прямоугольник 36"/>
          <p:cNvSpPr/>
          <p:nvPr/>
        </p:nvSpPr>
        <p:spPr>
          <a:xfrm>
            <a:off x="240840" y="5318280"/>
            <a:ext cx="3449880" cy="283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День космонавтики отмечается в годовщину первого полёта человека в космос, который совершил Юрий Гагарин в 1961 году.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Уральцы гордятся своими земляками-космонавтами: Павлом Беляевым, Виталием Севастьяновым, Василием Лазаревым, Виктором Савиных, Сергеем Прокопьевым.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Узнать больше о покорении неба и космоса можно в планетариях Свердловского областного краеведческого музея   имени   О.Е. Клера,                       по   адресу: г. Екатеринбург,     ул.  Розы Люксембург, 9/11 и музея военной техники            в г. Верхняя Пышма, ул. Александра Козицына,                       д. 2.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extBox 42"/>
          <p:cNvSpPr/>
          <p:nvPr/>
        </p:nvSpPr>
        <p:spPr>
          <a:xfrm>
            <a:off x="3864240" y="2904120"/>
            <a:ext cx="3516840" cy="68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13 апреля – Вход Господень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в Иерусалим 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(Вербное Воскресение)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TextBox 43"/>
          <p:cNvSpPr/>
          <p:nvPr/>
        </p:nvSpPr>
        <p:spPr>
          <a:xfrm>
            <a:off x="3881520" y="3502080"/>
            <a:ext cx="3482640" cy="210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Вербное воскресенье – православный церковный праздник, который отмечается                                 за неделю до Пасхи. Другое название этого дня – Вход Господень в Иерусалим, когда Иисус Христос  въехал    в город верхом на осле, а народ встречал его и бросал на дорогу пальмовые ветви в знак приветствия и восхищения.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России пальм нет, поэтому верующие                         на праздник в храме освещают веточки вербы. Это одна из красивейших православных русских традиций.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extBox 44"/>
          <p:cNvSpPr/>
          <p:nvPr/>
        </p:nvSpPr>
        <p:spPr>
          <a:xfrm>
            <a:off x="3848760" y="5463720"/>
            <a:ext cx="3746520" cy="48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20 апреля – Пасха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(Воскресение Христово)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TextBox 45"/>
          <p:cNvSpPr/>
          <p:nvPr/>
        </p:nvSpPr>
        <p:spPr>
          <a:xfrm>
            <a:off x="3931560" y="5920920"/>
            <a:ext cx="3432600" cy="283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Пасха – празднование Воскресения Иисуса Христа. Каждый год выпадает на новую дату. Это самый важный праздник для православных христиан.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 России верующие приветствуют друг друга «Христос Воскресе!», а в ответ звучит: «Воистину Воскресе!».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Символами праздника являются крашеные куриные яйца, а также хлебобулочные изделия, называемые куличами, и лакомство                         из творога (пасха).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 России радость Пасхи православные христиане предлагают разделить всем людям, вне зависимости от национальности                                       и вероисповедания.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Box 47"/>
          <p:cNvSpPr/>
          <p:nvPr/>
        </p:nvSpPr>
        <p:spPr>
          <a:xfrm>
            <a:off x="276120" y="7946640"/>
            <a:ext cx="3539160" cy="88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18 апреля – День победы русских воинов князя Александра Невского над немецкими рыцарями на Чудском озере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Прямоугольник 48"/>
          <p:cNvSpPr/>
          <p:nvPr/>
        </p:nvSpPr>
        <p:spPr>
          <a:xfrm>
            <a:off x="284040" y="8890560"/>
            <a:ext cx="3406680" cy="136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Это день воинской славы России, связанный    с подвигом русских воинов во главе с князем Александром Невским в 1242 году. От исхода этого сражения, вошедшего в историю под названием «Ледовое побоище», во многом зависело будущее русского народа                        и российской государственности.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TextBox 49"/>
          <p:cNvSpPr/>
          <p:nvPr/>
        </p:nvSpPr>
        <p:spPr>
          <a:xfrm>
            <a:off x="3823560" y="8744400"/>
            <a:ext cx="3557520" cy="28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0000"/>
              </a:lnSpc>
              <a:tabLst>
                <a:tab algn="l" pos="0"/>
              </a:tabLst>
            </a:pPr>
            <a:r>
              <a:rPr b="1" lang="ru-RU" sz="1300" spc="-1" strike="noStrike">
                <a:solidFill>
                  <a:srgbClr val="ff0000"/>
                </a:solidFill>
                <a:latin typeface="Montserrat Black"/>
              </a:rPr>
              <a:t>29 апреля – Радоница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Прямоугольник 50"/>
          <p:cNvSpPr/>
          <p:nvPr/>
        </p:nvSpPr>
        <p:spPr>
          <a:xfrm>
            <a:off x="3881520" y="2493720"/>
            <a:ext cx="3482640" cy="45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России учреждена государственная награда -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орден Александра Невского.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Прямоугольник 39"/>
          <p:cNvSpPr/>
          <p:nvPr/>
        </p:nvSpPr>
        <p:spPr>
          <a:xfrm>
            <a:off x="3894120" y="9032400"/>
            <a:ext cx="3470040" cy="136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Радоница (от слова «радоваться») самый главный день поминовения усопших                                   у православных христиан в России, всегда отмечается на 9-й день после Пасхи.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В этот день верующие массово посещают                    могилы своих предков.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Прямоугольник 1"/>
          <p:cNvSpPr/>
          <p:nvPr/>
        </p:nvSpPr>
        <p:spPr>
          <a:xfrm>
            <a:off x="0" y="9466200"/>
            <a:ext cx="7559280" cy="1225080"/>
          </a:xfrm>
          <a:prstGeom prst="rect">
            <a:avLst/>
          </a:prstGeom>
          <a:solidFill>
            <a:srgbClr val="15913d"/>
          </a:solidFill>
          <a:ln>
            <a:solidFill>
              <a:srgbClr val="1591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ru-RU" sz="18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3" name="Прямоугольник 5"/>
          <p:cNvSpPr/>
          <p:nvPr/>
        </p:nvSpPr>
        <p:spPr>
          <a:xfrm>
            <a:off x="228240" y="221760"/>
            <a:ext cx="3441240" cy="87120"/>
          </a:xfrm>
          <a:prstGeom prst="rect">
            <a:avLst/>
          </a:prstGeom>
          <a:solidFill>
            <a:srgbClr val="187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2480" bIns="4248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ru-RU" sz="16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4" name="Прямоугольник 6"/>
          <p:cNvSpPr/>
          <p:nvPr/>
        </p:nvSpPr>
        <p:spPr>
          <a:xfrm>
            <a:off x="4024440" y="221760"/>
            <a:ext cx="1964160" cy="87120"/>
          </a:xfrm>
          <a:prstGeom prst="rect">
            <a:avLst/>
          </a:prstGeom>
          <a:solidFill>
            <a:srgbClr val="159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2480" bIns="4248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ru-RU" sz="1600" spc="-1" strike="noStrike">
              <a:solidFill>
                <a:schemeClr val="lt1"/>
              </a:solidFill>
              <a:latin typeface="Calibri"/>
            </a:endParaRPr>
          </a:p>
        </p:txBody>
      </p:sp>
      <p:sp>
        <p:nvSpPr>
          <p:cNvPr id="105" name="Прямоугольник 7"/>
          <p:cNvSpPr/>
          <p:nvPr/>
        </p:nvSpPr>
        <p:spPr>
          <a:xfrm>
            <a:off x="5938920" y="165240"/>
            <a:ext cx="1317600" cy="19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ru-RU" sz="700" spc="-1" strike="noStrike">
                <a:solidFill>
                  <a:srgbClr val="15913d"/>
                </a:solidFill>
                <a:latin typeface="Montserrat Black"/>
              </a:rPr>
              <a:t>ДОБРО ПОЖАЛОВАТЬ</a:t>
            </a:r>
            <a:endParaRPr b="0" lang="ru-RU" sz="7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106" name="Прямая соединительная линия 18"/>
          <p:cNvCxnSpPr/>
          <p:nvPr/>
        </p:nvCxnSpPr>
        <p:spPr>
          <a:xfrm flipH="1" flipV="1">
            <a:off x="177480" y="7496280"/>
            <a:ext cx="7079760" cy="7560"/>
          </a:xfrm>
          <a:prstGeom prst="straightConnector1">
            <a:avLst/>
          </a:prstGeom>
          <a:ln w="3175">
            <a:solidFill>
              <a:srgbClr val="15913d"/>
            </a:solidFill>
            <a:prstDash val="lgDash"/>
          </a:ln>
        </p:spPr>
      </p:cxnSp>
      <p:sp>
        <p:nvSpPr>
          <p:cNvPr id="107" name="Прямоугольник 22"/>
          <p:cNvSpPr/>
          <p:nvPr/>
        </p:nvSpPr>
        <p:spPr>
          <a:xfrm>
            <a:off x="120600" y="7503480"/>
            <a:ext cx="257544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ru-RU" sz="1800" spc="-1" strike="noStrike">
                <a:solidFill>
                  <a:srgbClr val="15913d"/>
                </a:solidFill>
                <a:latin typeface="Montserrat Black"/>
              </a:rPr>
              <a:t>Полезные ссылки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Прямоугольник 24"/>
          <p:cNvSpPr/>
          <p:nvPr/>
        </p:nvSpPr>
        <p:spPr>
          <a:xfrm>
            <a:off x="5065200" y="7567920"/>
            <a:ext cx="2301480" cy="173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Актуальная информация</a:t>
            </a:r>
            <a:br>
              <a:rPr sz="1200"/>
            </a:b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 сфере реализации миграционной политики</a:t>
            </a:r>
            <a:br>
              <a:rPr sz="1200"/>
            </a:b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на официальном сайте Департамента внутренней политики Свердловской области, в том числе полезные ссылки на специализированные информационные ресурсы.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Прямоугольник 14"/>
          <p:cNvSpPr/>
          <p:nvPr/>
        </p:nvSpPr>
        <p:spPr>
          <a:xfrm>
            <a:off x="430200" y="9946800"/>
            <a:ext cx="4946760" cy="516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ru-RU" sz="2800" spc="-1" strike="noStrike">
                <a:solidFill>
                  <a:schemeClr val="lt1"/>
                </a:solidFill>
                <a:latin typeface="Montserrat Black"/>
              </a:rPr>
              <a:t>НАРОДЫУРАЛА.СВЕ.РФ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Прямоугольник 8"/>
          <p:cNvSpPr/>
          <p:nvPr/>
        </p:nvSpPr>
        <p:spPr>
          <a:xfrm>
            <a:off x="397080" y="9741600"/>
            <a:ext cx="6918840" cy="272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ru-RU" sz="1200" spc="-1" strike="noStrike">
                <a:solidFill>
                  <a:schemeClr val="lt1"/>
                </a:solidFill>
                <a:latin typeface="Montserrat Medium"/>
              </a:rPr>
              <a:t>Еще больше новостей и полезной информации на сайте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Прямоугольник 23"/>
          <p:cNvSpPr/>
          <p:nvPr/>
        </p:nvSpPr>
        <p:spPr>
          <a:xfrm>
            <a:off x="3795480" y="9029880"/>
            <a:ext cx="1283040" cy="25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100" spc="-1" strike="noStrike">
                <a:solidFill>
                  <a:srgbClr val="187bbf"/>
                </a:solidFill>
                <a:latin typeface="Montserrat Black"/>
              </a:rPr>
              <a:t>dvp.midural.ru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Прямоугольник 12"/>
          <p:cNvSpPr/>
          <p:nvPr/>
        </p:nvSpPr>
        <p:spPr>
          <a:xfrm>
            <a:off x="6289200" y="9594000"/>
            <a:ext cx="967320" cy="952920"/>
          </a:xfrm>
          <a:prstGeom prst="rect">
            <a:avLst/>
          </a:prstGeom>
          <a:solidFill>
            <a:srgbClr val="ffffff"/>
          </a:solidFill>
          <a:ln>
            <a:solidFill>
              <a:srgbClr val="70ad4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113" name="Рисунок 2" descr=""/>
          <p:cNvPicPr/>
          <p:nvPr/>
        </p:nvPicPr>
        <p:blipFill>
          <a:blip r:embed="rId1"/>
          <a:stretch/>
        </p:blipFill>
        <p:spPr>
          <a:xfrm>
            <a:off x="6433200" y="9741600"/>
            <a:ext cx="679320" cy="680760"/>
          </a:xfrm>
          <a:prstGeom prst="rect">
            <a:avLst/>
          </a:prstGeom>
          <a:ln w="0">
            <a:noFill/>
          </a:ln>
        </p:spPr>
      </p:pic>
      <p:sp>
        <p:nvSpPr>
          <p:cNvPr id="114" name="TextBox 34"/>
          <p:cNvSpPr/>
          <p:nvPr/>
        </p:nvSpPr>
        <p:spPr>
          <a:xfrm>
            <a:off x="3869640" y="3650400"/>
            <a:ext cx="1230480" cy="28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ru-RU" sz="1300" spc="-1" strike="noStrike">
                <a:solidFill>
                  <a:srgbClr val="ff0000"/>
                </a:solidFill>
                <a:latin typeface="Montserrat Black"/>
              </a:rPr>
              <a:t>Внимание!</a:t>
            </a:r>
            <a:endParaRPr b="0" lang="ru-RU" sz="1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Прямоугольник 26"/>
          <p:cNvSpPr/>
          <p:nvPr/>
        </p:nvSpPr>
        <p:spPr>
          <a:xfrm>
            <a:off x="1420560" y="7879680"/>
            <a:ext cx="2257920" cy="118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Интерактивный портал</a:t>
            </a:r>
            <a:r>
              <a:rPr b="0" lang="en-US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 </a:t>
            </a: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Департамента  по труду</a:t>
            </a:r>
            <a:br>
              <a:rPr sz="1200"/>
            </a:b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и занятости населения Свердловской области. Удобный сервис для поиска работы. 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Прямоугольник 15"/>
          <p:cNvSpPr/>
          <p:nvPr/>
        </p:nvSpPr>
        <p:spPr>
          <a:xfrm>
            <a:off x="102240" y="9098280"/>
            <a:ext cx="1659960" cy="25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0000"/>
              </a:lnSpc>
            </a:pPr>
            <a:r>
              <a:rPr b="0" lang="en-US" sz="1100" spc="-1" strike="noStrike">
                <a:solidFill>
                  <a:srgbClr val="187bbf"/>
                </a:solidFill>
                <a:latin typeface="Montserrat Black"/>
              </a:rPr>
              <a:t>www.szn-ural.ru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7" name="Рисунок 40" descr=""/>
          <p:cNvPicPr/>
          <p:nvPr/>
        </p:nvPicPr>
        <p:blipFill>
          <a:blip r:embed="rId2"/>
          <a:stretch/>
        </p:blipFill>
        <p:spPr>
          <a:xfrm>
            <a:off x="262800" y="7765560"/>
            <a:ext cx="1274040" cy="1305000"/>
          </a:xfrm>
          <a:prstGeom prst="rect">
            <a:avLst/>
          </a:prstGeom>
          <a:ln w="0">
            <a:noFill/>
          </a:ln>
        </p:spPr>
      </p:pic>
      <p:sp>
        <p:nvSpPr>
          <p:cNvPr id="118" name="Rectangle 1"/>
          <p:cNvSpPr/>
          <p:nvPr/>
        </p:nvSpPr>
        <p:spPr>
          <a:xfrm>
            <a:off x="0" y="-182880"/>
            <a:ext cx="24804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r>
              <a:rPr b="0" lang="ru-RU" sz="1800" spc="-1" strike="noStrike">
                <a:solidFill>
                  <a:schemeClr val="dk1"/>
                </a:solidFill>
                <a:latin typeface="Arial"/>
              </a:rPr>
              <a:t> 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9" name="Рисунок 3" descr=""/>
          <p:cNvPicPr/>
          <p:nvPr/>
        </p:nvPicPr>
        <p:blipFill>
          <a:blip r:embed="rId3"/>
          <a:stretch/>
        </p:blipFill>
        <p:spPr>
          <a:xfrm>
            <a:off x="3836880" y="7830360"/>
            <a:ext cx="1209600" cy="1189440"/>
          </a:xfrm>
          <a:prstGeom prst="rect">
            <a:avLst/>
          </a:prstGeom>
          <a:ln w="0">
            <a:noFill/>
          </a:ln>
        </p:spPr>
      </p:pic>
      <p:sp>
        <p:nvSpPr>
          <p:cNvPr id="120" name="TextBox 25"/>
          <p:cNvSpPr/>
          <p:nvPr/>
        </p:nvSpPr>
        <p:spPr>
          <a:xfrm>
            <a:off x="177480" y="306360"/>
            <a:ext cx="3629160" cy="285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457200">
              <a:lnSpc>
                <a:spcPct val="107000"/>
              </a:lnSpc>
              <a:spcAft>
                <a:spcPts val="799"/>
              </a:spcAft>
            </a:pPr>
            <a:r>
              <a:rPr b="1" lang="ru-RU" sz="1200" spc="-1" strike="noStrike">
                <a:solidFill>
                  <a:srgbClr val="15913d"/>
                </a:solidFill>
                <a:latin typeface="Montserrat Black"/>
                <a:ea typeface="Times New Roman"/>
              </a:rPr>
              <a:t>Напоминаем!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TextBox 27"/>
          <p:cNvSpPr/>
          <p:nvPr/>
        </p:nvSpPr>
        <p:spPr>
          <a:xfrm>
            <a:off x="156600" y="535680"/>
            <a:ext cx="3584880" cy="173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Срок действия Указа Президента Российской Федерации от 30.12.2024   № 1126 </a:t>
            </a:r>
            <a:r>
              <a:rPr b="1" lang="ru-RU" sz="12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заканчивается 30 апреля 2025 года. </a:t>
            </a: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Для урегулирования правового положения в Российской Федерации иностранному гражданину необходимо обратиться в отдел по вопросам миграции территориального органа МВД России по месту регистрации (проживания), иначе придется покинуть территорию России.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TextBox 28"/>
          <p:cNvSpPr/>
          <p:nvPr/>
        </p:nvSpPr>
        <p:spPr>
          <a:xfrm>
            <a:off x="102240" y="2209680"/>
            <a:ext cx="3921840" cy="87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457200">
              <a:lnSpc>
                <a:spcPct val="107000"/>
              </a:lnSpc>
              <a:spcAft>
                <a:spcPts val="799"/>
              </a:spcAft>
              <a:tabLst>
                <a:tab algn="l" pos="0"/>
              </a:tabLst>
            </a:pPr>
            <a:r>
              <a:rPr b="1" lang="ru-RU" sz="1200" spc="-1" strike="noStrike">
                <a:solidFill>
                  <a:srgbClr val="187bbf"/>
                </a:solidFill>
                <a:latin typeface="Montserrat Black"/>
                <a:ea typeface="Times New Roman"/>
              </a:rPr>
              <a:t>С 5 февраля 2025 к иностранным гражданам, незаконно находящимся </a:t>
            </a:r>
            <a:br>
              <a:rPr sz="1200"/>
            </a:br>
            <a:r>
              <a:rPr b="1" lang="ru-RU" sz="1200" spc="-1" strike="noStrike">
                <a:solidFill>
                  <a:srgbClr val="187bbf"/>
                </a:solidFill>
                <a:latin typeface="Montserrat Black"/>
                <a:ea typeface="Times New Roman"/>
              </a:rPr>
              <a:t>на территории России, применяется режим высылки!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TextBox 29"/>
          <p:cNvSpPr/>
          <p:nvPr/>
        </p:nvSpPr>
        <p:spPr>
          <a:xfrm>
            <a:off x="177480" y="2968560"/>
            <a:ext cx="3601800" cy="511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Иностранец, в отношении которого применяется режим высылки, автоматически попадает в реестр контролируемых лиц до его выезда за пределы страны либо до урегулирования его правового положения в России.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Основные причины включения лиц в реестр: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истечение срока временного пребывания, разрешения на временное проживание, вида                           на жительство, патента, разрешения на работу, трудового договора, сокращение срока временного пребывания;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just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незаконное пересечение государственной границы Российской Федерации;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just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аннулирование визы, разрешения на временное проживание, вида на жительство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just" defTabSz="457200">
              <a:lnSpc>
                <a:spcPct val="100000"/>
              </a:lnSpc>
              <a:buClr>
                <a:srgbClr val="000000"/>
              </a:buClr>
              <a:buFont typeface="OpenSymbol"/>
              <a:buChar char="-"/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назначение административного наказания в виде административного выдворения либо решения                    о депортации, неразрешении въезда, ограничении выезда и другое.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Иностранным гражданам, включенным в реестр, запрещается изменять место жительства (пребывания) без разрешения; выезжать за пределы территории Свердловской области; приобретать                   и регистрировать недвижимость, транспортные</a:t>
            </a:r>
            <a:br>
              <a:rPr sz="1200"/>
            </a:b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TextBox 31"/>
          <p:cNvSpPr/>
          <p:nvPr/>
        </p:nvSpPr>
        <p:spPr>
          <a:xfrm>
            <a:off x="3869640" y="397440"/>
            <a:ext cx="3512880" cy="3564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средства; заключать брак; открывать банковский счет и осуществлять банковские операции                   и прочее.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Всем иностранным гражданам рекомендуется проверить информацию о себе на наличие (отсутствие) нахождения в реестре.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По ссылке выше (</a:t>
            </a:r>
            <a:r>
              <a:rPr b="0" lang="en-US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QR-</a:t>
            </a:r>
            <a:r>
              <a:rPr b="0" lang="ru-RU" sz="1200" spc="-1" strike="noStrike">
                <a:solidFill>
                  <a:schemeClr val="dk1"/>
                </a:solidFill>
                <a:latin typeface="Times New Roman"/>
                <a:ea typeface="Times New Roman"/>
              </a:rPr>
              <a:t>код) Вы попадете                             в модуль «Реестр контролируемых лиц»                                на официальном сайте МВД России и, заполнив краткую форму (ФИО, дата рождения, данные паспорта), получите интересующую информацию.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5" name="Рисунок 10" descr=""/>
          <p:cNvPicPr/>
          <p:nvPr/>
        </p:nvPicPr>
        <p:blipFill>
          <a:blip r:embed="rId4"/>
          <a:stretch/>
        </p:blipFill>
        <p:spPr>
          <a:xfrm>
            <a:off x="5280840" y="1576080"/>
            <a:ext cx="1008360" cy="1008360"/>
          </a:xfrm>
          <a:prstGeom prst="rect">
            <a:avLst/>
          </a:prstGeom>
          <a:ln w="0">
            <a:noFill/>
          </a:ln>
        </p:spPr>
      </p:pic>
      <p:sp>
        <p:nvSpPr>
          <p:cNvPr id="126" name="TextBox 32"/>
          <p:cNvSpPr/>
          <p:nvPr/>
        </p:nvSpPr>
        <p:spPr>
          <a:xfrm>
            <a:off x="3836880" y="3920400"/>
            <a:ext cx="3530160" cy="3521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457200">
              <a:lnSpc>
                <a:spcPct val="100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Уголовная ответственность за преступления экстремистского и террористического характера наступает с 16 лет (по некоторым статьям УК РФ</a:t>
            </a:r>
            <a:br>
              <a:rPr sz="1200"/>
            </a:b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 с 14 лет) и предусматривает лишение свободы                         на срок от 5 до 20 лет либо пожизненно!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6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Обезопасьте себя и близких: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just" defTabSz="457200">
              <a:lnSpc>
                <a:spcPct val="106000"/>
              </a:lnSpc>
              <a:buClr>
                <a:srgbClr val="000000"/>
              </a:buClr>
              <a:buFont typeface="OpenSymbol"/>
              <a:buChar char="-"/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не рассказывайте в соцсетях подробности                           о себе;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6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не пересылайте информацию сомнительного содержания;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1360" indent="-171360" algn="just" defTabSz="457200">
              <a:lnSpc>
                <a:spcPct val="106000"/>
              </a:lnSpc>
              <a:buClr>
                <a:srgbClr val="000000"/>
              </a:buClr>
              <a:buFont typeface="OpenSymbol"/>
              <a:buChar char="-"/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ограничьте доступ к своему аккаунту;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6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не соглашайтесь подзаработать сомнительным способом;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just" defTabSz="457200">
              <a:lnSpc>
                <a:spcPct val="106000"/>
              </a:lnSpc>
              <a:tabLst>
                <a:tab algn="l" pos="0"/>
              </a:tabLst>
            </a:pPr>
            <a:r>
              <a:rPr b="0" lang="ru-RU" sz="12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- прервите общение с незнакомцем, если он просит Ваши личные данные, навязывает свою помощь или угрожает.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457200">
              <a:lnSpc>
                <a:spcPct val="106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ff0000"/>
                </a:solidFill>
                <a:latin typeface="Times New Roman"/>
                <a:ea typeface="Times New Roman"/>
              </a:rPr>
              <a:t>Если Вам стали известны любые факты незаконной деятельности, звоните 112!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Тема Office">
  <a:themeElements>
    <a:clrScheme name="Тема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26945</TotalTime>
  <Application>LibreOffice/7.6.6.3$Windows_X86_64 LibreOffice_project/d97b2716a9a4a2ce1391dee1765565ea469b0ae7</Application>
  <AppVersion>15.0000</AppVersion>
  <Words>928</Words>
  <Paragraphs>70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2022-06-02T05:35:20Z</dcterms:created>
  <dc:creator>Заремба Александра Владимировна</dc:creator>
  <dc:description/>
  <dc:language>ru-RU</dc:language>
  <cp:lastModifiedBy>Губина Елена Станиславовна</cp:lastModifiedBy>
  <cp:lastPrinted>2024-02-26T10:18:18Z</cp:lastPrinted>
  <dcterms:modified xsi:type="dcterms:W3CDTF">2025-03-13T10:46:47Z</dcterms:modified>
  <cp:revision>395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2</vt:i4>
  </property>
  <property fmtid="{D5CDD505-2E9C-101B-9397-08002B2CF9AE}" pid="3" name="PresentationFormat">
    <vt:lpwstr>Произвольный</vt:lpwstr>
  </property>
  <property fmtid="{D5CDD505-2E9C-101B-9397-08002B2CF9AE}" pid="4" name="Slides">
    <vt:i4>2</vt:i4>
  </property>
</Properties>
</file>